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91" r:id="rId7"/>
    <p:sldId id="292" r:id="rId8"/>
    <p:sldId id="293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8B2CF1-C75D-4F7E-A100-BD5A6AD9CF12}">
  <a:tblStyle styleId="{178B2CF1-C75D-4F7E-A100-BD5A6AD9C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70359D5-66E4-4F31-8F93-66B10F3B2B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0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92400b42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92400b42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92400b42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92400b42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92400b42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92400b42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92400b42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92400b42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92400b42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92400b42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92400b42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92400b42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92400b42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92400b42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92400b42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92400b42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92400b42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92400b42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93c521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93c521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91e49a6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91e49a6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93c521bf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93c521bf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93c521b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93c521b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93c521bf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93c521bf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93c521bf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93c521bf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93c521bf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93c521bf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93c521bf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93c521bf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93c521bf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93c521bf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93c521bf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93c521bf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93c521bf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93c521bf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93c521bf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a93c521bf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91e49a6e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91e49a6e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93c521bf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93c521bf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93c521bf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93c521bf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93c521bf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93c521bf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93c521bf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93c521bf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93c521bf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a93c521bf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93c521bf0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a93c521bf0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91e49a6e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91e49a6e6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92400b42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92400b42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92400b42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92400b42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92400b42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92400b42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92400b42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92400b42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92400b42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92400b42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專案名稱: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全端電商平台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成員: Eric, Vincent, Stone, Barry, Alex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瀏覽產品 - </a:t>
            </a:r>
            <a:r>
              <a:rPr lang="en" sz="2800"/>
              <a:t>商城首頁</a:t>
            </a:r>
            <a:endParaRPr sz="380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登入成功後 系統直接進入”商城首頁” 會列出目前可購買的商品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每個商品旁邊有「加入購物車」按鈕，可以將想要的商品放入購物車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管理購物車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點選「購物車」進入購物車畫面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可以看到已經加入的商品清單，包括商品名稱、價格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可以刪除購物車中的商品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底部會顯示總金額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送出訂單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點選結帳按鈕後 會從錢包餘額中扣款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查詢歷史訂單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點選「我的訂單」進入訂單管理畫面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系統會列出目前帳號所有歷史訂單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點擊訂單旁的「查看詳情」按鈕，可以展開該筆訂單內的所有商品內容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資料庫模型圖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650" y="0"/>
            <a:ext cx="50846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資料庫模型圖說明 </a:t>
            </a:r>
            <a:r>
              <a:rPr lang="en" sz="2750"/>
              <a:t>- </a:t>
            </a:r>
            <a:r>
              <a:rPr lang="en" sz="2750">
                <a:highlight>
                  <a:schemeClr val="lt1"/>
                </a:highlight>
              </a:rPr>
              <a:t>使用者 &amp; 認證 (User &amp; Auth)</a:t>
            </a:r>
            <a:endParaRPr sz="275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users: 核心使用者表 role 欄位 ('BUYER' / 'SELLER') 用於區分角色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password_reset_tokens: 存放「忘記密碼」時產生的一次性 Token 關聯 user_id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highlight>
                  <a:schemeClr val="lt1"/>
                </a:highlight>
              </a:rPr>
              <a:t>商品 &amp; 分類 (Product &amp; Catalog)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categories: 商品分類表 parent_category_id 欄位（關聯自己）用於實現樹狀分類結構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products: 商品主表 關聯 seller_id (賣家) 和 category_id (分類)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product_ratings: 商品評價表  它不直接關聯 products，而是關聯 order_item_id 以確保只有已購買的買家才能評價。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>
                <a:highlight>
                  <a:schemeClr val="lt1"/>
                </a:highlight>
              </a:rPr>
              <a:t>購物車 &amp; 訂單 (Cart &amp; Order)</a:t>
            </a:r>
            <a:endParaRPr sz="275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orders: 訂單主表 包含 buyer_id 和 seller_id 用於實現「</a:t>
            </a:r>
            <a:r>
              <a:rPr lang="en" sz="2000" b="1">
                <a:solidFill>
                  <a:schemeClr val="dk1"/>
                </a:solidFill>
                <a:highlight>
                  <a:schemeClr val="lt1"/>
                </a:highlight>
              </a:rPr>
              <a:t>多賣家拆單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」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order_items: 訂單項目表 這是訂單成立時的「商品快照」 儲存了當時的 price_per_unit (單價快照) 確保歷史價格不會變動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carts: 購物車主表 每個買家 (user_id) 擁有一個購物車 (一對一)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cart_items: 購物車項目表 存放當前在購物車中的商品 (product_id) 和數量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rgbClr val="F0F6FC"/>
              </a:solidFill>
              <a:highlight>
                <a:srgbClr val="0D1117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金流 &amp; 帳戶 (Wallet &amp; Finance)</a:t>
            </a:r>
            <a:endParaRPr sz="2500">
              <a:highlight>
                <a:schemeClr val="lt1"/>
              </a:highlight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wallets: 電子錢包 每個 user_id (無論買家或賣家) 都有一個錢包 (一對一) 用於儲存 balance (餘額)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wallet_transactions: 錢包交易紀錄 wallets 的流水帳 記錄 TOPUP PAYMENT (支付)  WITHDRAWAL (提款) 等所有變動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</a:rPr>
              <a:t>bank_accounts: 賣家銀行帳戶 user_id (賣家) 用於提款的銀行資料 (一對一)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前端程式</a:t>
            </a: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登入功能：驗證用戶輸入的帳號密碼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商品資料展示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加入購物車功能：點擊產品按鈕後，將商品加入購物車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4. 送出訂單功能：計算總金額並送出訂單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5. 買家儲值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6. 買家評論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7. 後台報表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大綱</a:t>
            </a:r>
            <a:endParaRPr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1.專案介紹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2.使用案例（Use Case）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3.系統功能說明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4.資料庫模型圖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5.前端程式架構說明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6.後端程式架構說明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4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呼叫流程整理</a:t>
            </a:r>
            <a:endParaRPr/>
          </a:p>
        </p:txBody>
      </p:sp>
      <p:graphicFrame>
        <p:nvGraphicFramePr>
          <p:cNvPr id="151" name="Google Shape;151;p29"/>
          <p:cNvGraphicFramePr/>
          <p:nvPr/>
        </p:nvGraphicFramePr>
        <p:xfrm>
          <a:off x="987175" y="675175"/>
          <a:ext cx="6839100" cy="4115100"/>
        </p:xfrm>
        <a:graphic>
          <a:graphicData uri="http://schemas.openxmlformats.org/drawingml/2006/table">
            <a:tbl>
              <a:tblPr>
                <a:solidFill>
                  <a:srgbClr val="0D1117"/>
                </a:solidFill>
                <a:tableStyleId>{178B2CF1-C75D-4F7E-A100-BD5A6AD9CF12}</a:tableStyleId>
              </a:tblPr>
              <a:tblGrid>
                <a:gridCol w="206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b="1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路徑</a:t>
                      </a:r>
                      <a:endParaRPr sz="1200" b="1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b="1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控制器</a:t>
                      </a:r>
                      <a:endParaRPr sz="1200" b="1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b="1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目的</a:t>
                      </a:r>
                      <a:endParaRPr sz="1200" b="1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/api/auth/**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AuthController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處理所有登入、註冊和 Token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/api/public/**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PublicProductController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公開的商品和評價查詢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/api/profile/me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ProfileController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（需登入）獲取/更新個人資料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/api/wallet/**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WalletController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（需登入）錢包餘額、儲值/提款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/api/cart/**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CartController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（買家） 購物車管理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/api/orders/**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OrderController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（買家） 結帳與訂單查詢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/api/ratings/**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RatingController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（買家） 新增/更新評價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/api/seller/account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BankAccountController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（賣家） 收款帳戶管理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/api/seller/orders/**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SellerOrderController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（賣家） 查詢收到的訂單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/api/seller/ratings/**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SellerRatingController</a:t>
                      </a:r>
                      <a:endParaRPr sz="10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0F6FC"/>
                          </a:solidFill>
                          <a:highlight>
                            <a:srgbClr val="0D1117"/>
                          </a:highlight>
                        </a:rPr>
                        <a:t>（賣家） 查詢收到的評價</a:t>
                      </a:r>
                      <a:endParaRPr sz="1200">
                        <a:solidFill>
                          <a:srgbClr val="F0F6FC"/>
                        </a:solidFill>
                        <a:highlight>
                          <a:srgbClr val="0D1117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44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285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前端畫面區塊程式</a:t>
            </a:r>
            <a:endParaRPr/>
          </a:p>
        </p:txBody>
      </p:sp>
      <p:graphicFrame>
        <p:nvGraphicFramePr>
          <p:cNvPr id="157" name="Google Shape;157;p30"/>
          <p:cNvGraphicFramePr/>
          <p:nvPr/>
        </p:nvGraphicFramePr>
        <p:xfrm>
          <a:off x="148875" y="667150"/>
          <a:ext cx="8744550" cy="4541370"/>
        </p:xfrm>
        <a:graphic>
          <a:graphicData uri="http://schemas.openxmlformats.org/drawingml/2006/table">
            <a:tbl>
              <a:tblPr>
                <a:noFill/>
                <a:tableStyleId>{970359D5-66E4-4F31-8F93-66B10F3B2B4B}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區塊名稱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說明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登入區塊 (#login)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使用者輸入帳密(/login.html)，點擊登入按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鈕(/login.js)，</a:t>
                      </a:r>
                      <a:r>
                        <a:rPr lang="en">
                          <a:solidFill>
                            <a:srgbClr val="666666"/>
                          </a:solidFill>
                        </a:rPr>
                        <a:t>呼叫 AuthController的/api/auth/login</a:t>
                      </a:r>
                      <a:r>
                        <a:rPr lang="en"/>
                        <a:t> 產生JWT Token </a:t>
                      </a:r>
                      <a:r>
                        <a:rPr lang="en">
                          <a:solidFill>
                            <a:srgbClr val="666666"/>
                          </a:solidFill>
                        </a:rPr>
                        <a:t>(透過JwtUtil.generateToken(user))</a:t>
                      </a:r>
                      <a:r>
                        <a:rPr lang="en"/>
                        <a:t>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然後判斷買家, 賣家, 或登入失敗.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驗證通過後, </a:t>
                      </a:r>
                      <a:r>
                        <a:rPr lang="en"/>
                        <a:t>將Token, Role存入local storage(使用者電腦), </a:t>
                      </a:r>
                      <a:r>
                        <a:rPr lang="en">
                          <a:solidFill>
                            <a:srgbClr val="666666"/>
                          </a:solidFill>
                        </a:rPr>
                        <a:t>但Token有有效期(設定在application.properties), 所以時間到, Token還是會失效(Server端為主).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後端回傳401表示Token(密碼)錯誤. 如果顯示'登入API錯誤', 表示CORS跨網域失敗.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產品列表 (#products)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點選商城首頁 (/products.html), 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呼叫 </a:t>
                      </a:r>
                      <a:r>
                        <a:rPr lang="en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api/public/products(ProductController)回傳的資料顯示於頁面</a:t>
                      </a:r>
                      <a:endParaRPr sz="1700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購物車 (#cart)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顯示目前購物車內容(/cart.html/js)CartController(/api/cart/)，可刪除商品、送出訂單cart.js</a:t>
                      </a:r>
                      <a:r>
                        <a:rPr lang="en">
                          <a:solidFill>
                            <a:srgbClr val="434343"/>
                          </a:solidFill>
                        </a:rPr>
                        <a:t>（呼叫/api/orders/checkout ）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訂單管理 (#orders)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顯示我的歷史訂單/api/orders.html, </a:t>
                      </a:r>
                      <a:r>
                        <a:rPr lang="en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呼叫(/api/orders/me)</a:t>
                      </a:r>
                      <a:endParaRPr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42900" y="8475"/>
            <a:ext cx="110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登入功能</a:t>
            </a:r>
            <a:endParaRPr sz="2000"/>
          </a:p>
        </p:txBody>
      </p:sp>
      <p:pic>
        <p:nvPicPr>
          <p:cNvPr id="163" name="Google Shape;163;p31" title="Screenshot from 2025-11-25 01-33-43.png"/>
          <p:cNvPicPr preferRelativeResize="0"/>
          <p:nvPr/>
        </p:nvPicPr>
        <p:blipFill rotWithShape="1">
          <a:blip r:embed="rId3">
            <a:alphaModFix/>
          </a:blip>
          <a:srcRect l="3762" t="1690"/>
          <a:stretch/>
        </p:blipFill>
        <p:spPr>
          <a:xfrm>
            <a:off x="254275" y="413625"/>
            <a:ext cx="8231626" cy="472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57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顯示商品</a:t>
            </a:r>
            <a:endParaRPr/>
          </a:p>
        </p:txBody>
      </p:sp>
      <p:pic>
        <p:nvPicPr>
          <p:cNvPr id="169" name="Google Shape;169;p32" title="Screenshot from 2025-11-25 01-40-38.png"/>
          <p:cNvPicPr preferRelativeResize="0"/>
          <p:nvPr/>
        </p:nvPicPr>
        <p:blipFill rotWithShape="1">
          <a:blip r:embed="rId3">
            <a:alphaModFix/>
          </a:blip>
          <a:srcRect l="4080" t="5855" r="-2398" b="-3932"/>
          <a:stretch/>
        </p:blipFill>
        <p:spPr>
          <a:xfrm>
            <a:off x="138025" y="617500"/>
            <a:ext cx="8065574" cy="45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8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加入購物車</a:t>
            </a:r>
            <a:endParaRPr/>
          </a:p>
        </p:txBody>
      </p:sp>
      <p:pic>
        <p:nvPicPr>
          <p:cNvPr id="175" name="Google Shape;175;p33" title="Screenshot from 2025-11-25 12-43-46.png"/>
          <p:cNvPicPr preferRelativeResize="0"/>
          <p:nvPr/>
        </p:nvPicPr>
        <p:blipFill rotWithShape="1">
          <a:blip r:embed="rId3">
            <a:alphaModFix/>
          </a:blip>
          <a:srcRect l="3353" t="2761"/>
          <a:stretch/>
        </p:blipFill>
        <p:spPr>
          <a:xfrm>
            <a:off x="348700" y="475400"/>
            <a:ext cx="8143877" cy="46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購物車更新</a:t>
            </a:r>
            <a:endParaRPr/>
          </a:p>
        </p:txBody>
      </p:sp>
      <p:pic>
        <p:nvPicPr>
          <p:cNvPr id="181" name="Google Shape;181;p34" title="Screenshot from 2025-11-25 12-52-52.png"/>
          <p:cNvPicPr preferRelativeResize="0"/>
          <p:nvPr/>
        </p:nvPicPr>
        <p:blipFill rotWithShape="1">
          <a:blip r:embed="rId3">
            <a:alphaModFix/>
          </a:blip>
          <a:srcRect l="3353" t="5141"/>
          <a:stretch/>
        </p:blipFill>
        <p:spPr>
          <a:xfrm>
            <a:off x="305125" y="572700"/>
            <a:ext cx="7991299" cy="4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541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handleCheckout（）</a:t>
            </a:r>
            <a:r>
              <a:rPr lang="en" b="1">
                <a:highlight>
                  <a:schemeClr val="lt1"/>
                </a:highlight>
              </a:rPr>
              <a:t>提交訂單功能</a:t>
            </a:r>
            <a:endParaRPr b="1">
              <a:highlight>
                <a:schemeClr val="lt1"/>
              </a:highlight>
            </a:endParaRPr>
          </a:p>
        </p:txBody>
      </p:sp>
      <p:pic>
        <p:nvPicPr>
          <p:cNvPr id="187" name="Google Shape;187;p35" title="Screenshot from 2025-11-25 13-52-58.png"/>
          <p:cNvPicPr preferRelativeResize="0"/>
          <p:nvPr/>
        </p:nvPicPr>
        <p:blipFill rotWithShape="1">
          <a:blip r:embed="rId3">
            <a:alphaModFix/>
          </a:blip>
          <a:srcRect l="2872" t="13659" r="54883" b="11411"/>
          <a:stretch/>
        </p:blipFill>
        <p:spPr>
          <a:xfrm>
            <a:off x="4450376" y="515825"/>
            <a:ext cx="4528973" cy="45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77500" y="572700"/>
            <a:ext cx="4162500" cy="4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購物車結帳流程（handleCheckout）：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功能：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1.確認購物車是否有商品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2.檢查錢包餘額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3.將獲得的購物車內容 POST 請求至後端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邏輯：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用Token的方式取得購物車資料。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取得購物車內容並讀取 totalPrice。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假如錢包餘額不足，顯示錯誤並提示儲值，流程中止。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若餘額足夠，停用結帳與清空按鈕。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呼叫後端 建立訂單。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若成功：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顯示成功訊息，包含訂單張數。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延遲 1 秒更新錢包與購物車資料。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若失敗：顯示錯誤訊息（後端 message 或預設提示）。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不論成功失敗，最後都會重新啟用按鈕。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50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renderCart </a:t>
            </a:r>
            <a:r>
              <a:rPr lang="en">
                <a:highlight>
                  <a:schemeClr val="lt1"/>
                </a:highlight>
              </a:rPr>
              <a:t>顯示訂單清單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94" name="Google Shape;194;p36" title="Screenshot from 2025-11-25 14-52-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572700"/>
            <a:ext cx="4571999" cy="450567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/>
        </p:nvSpPr>
        <p:spPr>
          <a:xfrm>
            <a:off x="0" y="572700"/>
            <a:ext cx="418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1.Token獲取後端購物車內容(cart.js, fetchMyCart())，檢查購物有沒有商品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2.renderCart() 建立顯示畫面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fetchOrderDetails(orderId) - 顯示特定訂單詳細資料</a:t>
            </a:r>
            <a:endParaRPr/>
          </a:p>
        </p:txBody>
      </p:sp>
      <p:pic>
        <p:nvPicPr>
          <p:cNvPr id="201" name="Google Shape;201;p37" title="Screenshot from 2025-11-25 15-17-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67" y="1017725"/>
            <a:ext cx="4270734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387600" y="1017725"/>
            <a:ext cx="418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功能：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1.顯示特定訂單內容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2.呼叫 renderOrderDetails(order) 來繪製顯示畫面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後端架構概述</a:t>
            </a:r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 Spring Boot 框架建構 RESTful API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模型層 (Model) ：定義資料結構 (JAP PO -&gt; VO)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控制層 (Controller) ：處理前端請求(controller-&gt;service-&gt;DAO JPA Repository)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資料存取層 (DAO) ：連接資料庫 (JPA Repository)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使用 JWT 驗證用戶身份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資料庫：儲存使用者, 商品, 訂單明細, 電子錢包, 銀行餘額, 購物車資料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2"/>
                </a:solidFill>
              </a:rPr>
              <a:t>專案介紹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這是一個功能完整的全端電商平台專案，模擬一個多賣家 (Multi-Seller) 的市集（如蝦皮或 Amazon）。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</a:rPr>
              <a:t>**後端 (Backend):**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 使用 Java Spring Boot 構建，包含 JWT 安全認證、RESTful API、JPA 資料庫管理和多角色權限控制。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* </a:t>
            </a: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</a:rPr>
              <a:t>**前端 (Frontend):**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</a:rPr>
              <a:t> 使用 Vanilla JavaScript (ES6+), HTML5, 和 CSS3 構建，不依賴任何框架 (like React/Vue)，專注於透過 `fetch` API 實作非同步 (Async/Await) 頁面渲染。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JWT 驗證與帳號 - JwtUtil </a:t>
            </a:r>
            <a:endParaRPr/>
          </a:p>
        </p:txBody>
      </p:sp>
      <p:sp>
        <p:nvSpPr>
          <p:cNvPr id="214" name="Google Shape;214;p39"/>
          <p:cNvSpPr txBox="1"/>
          <p:nvPr/>
        </p:nvSpPr>
        <p:spPr>
          <a:xfrm>
            <a:off x="2064800" y="1075325"/>
            <a:ext cx="2696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產生 JWT : (右圖)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generateToken()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建立或是獲取資訊提供JWT產生字串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&lt;加入額外資訊: role, user id&gt;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產生JWT字串: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createToken() 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有效期: application.properties裡設定</a:t>
            </a:r>
            <a:endParaRPr sz="1200">
              <a:solidFill>
                <a:schemeClr val="dk2"/>
              </a:solidFill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jwt.expiration.ms=86400000 //24小時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5" name="Google Shape;215;p39" title="Screenshot from 2025-11-25 17-14-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900" y="445025"/>
            <a:ext cx="42863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 title="Screenshot from 2025-11-25 17-31-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61025"/>
            <a:ext cx="4127400" cy="2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9"/>
          <p:cNvSpPr txBox="1"/>
          <p:nvPr/>
        </p:nvSpPr>
        <p:spPr>
          <a:xfrm>
            <a:off x="0" y="2506925"/>
            <a:ext cx="135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驗證JWT : (下圖)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isTokenValid() 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48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AuthController</a:t>
            </a:r>
            <a:r>
              <a:rPr lang="en" sz="2500">
                <a:highlight>
                  <a:schemeClr val="lt1"/>
                </a:highlight>
              </a:rPr>
              <a:t> </a:t>
            </a:r>
            <a:r>
              <a:rPr lang="en" sz="2500"/>
              <a:t>功能簡介</a:t>
            </a:r>
            <a:endParaRPr sz="2500"/>
          </a:p>
        </p:txBody>
      </p:sp>
      <p:sp>
        <p:nvSpPr>
          <p:cNvPr id="223" name="Google Shape;223;p40"/>
          <p:cNvSpPr txBox="1"/>
          <p:nvPr/>
        </p:nvSpPr>
        <p:spPr>
          <a:xfrm>
            <a:off x="311700" y="1017725"/>
            <a:ext cx="8721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@ResController, @RequestMapping("/api/auth") 定義REST API端點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@Autowired: 注入UserService, JwtUtil, UserDAO, PasswordEncoder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使用jwtUtil.generateToken(user): 當使用者登入後, 系統會產生帳號名稱(email), 角色(買家或賣家), User ID, 簽發時間, 有效期限的JWT Token.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HS256演算法進行加密簽章</a:t>
            </a:r>
            <a:endParaRPr sz="18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登入驗證API - AuthController</a:t>
            </a:r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("/login")	// "/api/auth/login"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login(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@Valid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@RequestBody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LoginRequestVO requestVO)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1. 呼叫 Service 驗證帳號密碼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UserPO user = userService.login(requestVO);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2. 產生 JWT Token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String token = jwtUtil.generateToken(user);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3. 回傳包含 token + adminCode 的資訊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new AuthResponseVO(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"登入成功",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user.getUserId(),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user.getName(),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user.getEmail(),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user.getRole(),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token,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user.getAdminCode() // 一般使用者通常是 null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)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 catch (Exception e) {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return ResponseEntity.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HttpStatus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b="1" i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UNAUTHORIZED</a:t>
            </a: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).body(e.getMessage());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900" b="1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title"/>
          </p:nvPr>
        </p:nvSpPr>
        <p:spPr>
          <a:xfrm>
            <a:off x="311700" y="30925"/>
            <a:ext cx="27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實體類別</a:t>
            </a:r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1"/>
          </p:nvPr>
        </p:nvSpPr>
        <p:spPr>
          <a:xfrm>
            <a:off x="311700" y="603625"/>
            <a:ext cx="29073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/**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 PO (Entity) - 對應 `products` 商品資料表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*/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@Entity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@Table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(name = "products")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@Data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</a:rPr>
              <a:t>@NoArgsConstructor</a:t>
            </a:r>
            <a:endParaRPr sz="11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public class ProductPO {</a:t>
            </a:r>
            <a:endParaRPr/>
          </a:p>
        </p:txBody>
      </p:sp>
      <p:graphicFrame>
        <p:nvGraphicFramePr>
          <p:cNvPr id="236" name="Google Shape;236;p42"/>
          <p:cNvGraphicFramePr/>
          <p:nvPr/>
        </p:nvGraphicFramePr>
        <p:xfrm>
          <a:off x="3218975" y="154513"/>
          <a:ext cx="5833725" cy="4834475"/>
        </p:xfrm>
        <a:graphic>
          <a:graphicData uri="http://schemas.openxmlformats.org/drawingml/2006/table">
            <a:tbl>
              <a:tblPr>
                <a:noFill/>
                <a:tableStyleId>{970359D5-66E4-4F31-8F93-66B10F3B2B4B}</a:tableStyleId>
              </a:tblPr>
              <a:tblGrid>
                <a:gridCol w="19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欄位名稱（Database）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說明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備註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product_id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商品主鍵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PK(Primary Key)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seller_id</a:t>
                      </a:r>
                      <a:endParaRPr sz="9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關聯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FK(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Foreign Key </a:t>
                      </a:r>
                      <a:r>
                        <a:rPr lang="en" sz="900"/>
                        <a:t>)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category_id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商品分類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"電子產品", "食品" 等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name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商品名稱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最長 255 字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description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商品敘述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TEXT（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約能儲存 16,383 個中文字元</a:t>
                      </a:r>
                      <a:r>
                        <a:rPr lang="en" sz="900"/>
                        <a:t>）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price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商品價格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最多可儲存 10 位數字，其中有 2 位是小數位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stock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庫存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integer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image_url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照片連結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最長 255 字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created_at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時間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建立時間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updated_at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時間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更新時間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ProductController</a:t>
            </a:r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@ResController, @RequestMapping("/api/products") 定義REST API端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@Autowired: 注入 </a:t>
            </a: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ProductService (只有seller可以訪問), JPA Repository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●"/>
            </a:pPr>
            <a:r>
              <a:rPr lang="en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使用 MySQL 資料庫，儲存產品資料 (products 表)</a:t>
            </a:r>
            <a:endParaRPr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實體類別</a:t>
            </a:r>
            <a:endParaRPr/>
          </a:p>
        </p:txBody>
      </p:sp>
      <p:sp>
        <p:nvSpPr>
          <p:cNvPr id="248" name="Google Shape;24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@Entity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@Table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"orders")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(關鍵) 絕對不要用 @Data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@Getter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@Setter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@NoArgsConstructor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@ToString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@EqualsAndHashCode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(exclude = {"buyer", "seller", "items"}) // (關鍵) 排除所有關聯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OrderPO {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@Id</a:t>
            </a:r>
            <a:endParaRPr sz="900" i="1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@GeneratedValue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(strategy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GenerationType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IDENTITY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"order_id")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Long orderId;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49" name="Google Shape;249;p44" title="Screenshot from 2025-11-25 20-43-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37525"/>
            <a:ext cx="8839200" cy="171784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4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多筆訂單「屬於」一個買家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"buyer_id",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buyer;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@ManyToOne: 多筆訂單「屬於」一個賣家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@ManyToOne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@JoinColumn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(name = "seller_id", nullable = false)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private UserPO seller;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/**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@OneToMany: 一筆訂單「擁有多個」訂單項目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mappedBy = "order"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 (關鍵) cascade = CascadeType.ALL (當儲存 OrderPO 時，自動儲存所有 items)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cascade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CascadeType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fetch =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FetchType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OrderController功能簡介</a:t>
            </a:r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@PostMapping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("/checkout")	// /api/orders/checkout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public ResponseEntity&lt;?&gt; checkoutFromMyCart()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try {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// (Service 會回傳「此次」建立的所有新訂單)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List&lt;OrderResponseVO&gt; newOrders = orderService.checkoutFromMyCart();</a:t>
            </a:r>
            <a:endParaRPr sz="2000"/>
          </a:p>
        </p:txBody>
      </p:sp>
      <p:sp>
        <p:nvSpPr>
          <p:cNvPr id="257" name="Google Shape;257;p45"/>
          <p:cNvSpPr txBox="1"/>
          <p:nvPr/>
        </p:nvSpPr>
        <p:spPr>
          <a:xfrm>
            <a:off x="311700" y="1727100"/>
            <a:ext cx="6376500" cy="3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流程說明：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此 API 不需要 Request Body，它會自動從 Token 抓取買家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/**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 從 Token 中解析出「使用者名稱 (Email)」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 JwtUtil.java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*/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public String extractUsername(String token) {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return extractClaim(token, Claims::getSubject);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}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儲存「訂單」, (因為 cascade = ALL, 這會「同時」儲存所有 OrderItemPO)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OrderPO savedOrder = orderDAO.save(newOrder);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為了不要有recursion造成stackoverflow(不斷循環查詢造成記憶體爆掉), 要設定成"LAZY"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OrderPO (JAP entity) : 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@OneToMany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mappedBy = "order",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cascade = CascadeType.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ALL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fetch = FetchType.</a:t>
            </a:r>
            <a:r>
              <a:rPr lang="en" sz="900" i="1">
                <a:solidFill>
                  <a:schemeClr val="dk1"/>
                </a:solidFill>
                <a:highlight>
                  <a:schemeClr val="lt1"/>
                </a:highlight>
              </a:rPr>
              <a:t>LAZY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, // (關鍵) 必須是 LAZY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    orphanRemoval = true</a:t>
            </a:r>
            <a:endParaRPr sz="9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  )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OrderController功能簡介</a:t>
            </a:r>
            <a:endParaRPr/>
          </a:p>
        </p:txBody>
      </p:sp>
      <p:sp>
        <p:nvSpPr>
          <p:cNvPr id="263" name="Google Shape;263;p46"/>
          <p:cNvSpPr txBox="1"/>
          <p:nvPr/>
        </p:nvSpPr>
        <p:spPr>
          <a:xfrm>
            <a:off x="311700" y="57270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查詢全部訂單（管理員用）：施工中...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4" name="Google Shape;264;p46"/>
          <p:cNvSpPr txBox="1"/>
          <p:nvPr/>
        </p:nvSpPr>
        <p:spPr>
          <a:xfrm>
            <a:off x="362050" y="1972425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查詢單筆訂單（含明細）：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smtClean="0"/>
              <a:t>ADMIN</a:t>
            </a:r>
            <a:r>
              <a:rPr lang="zh-TW" altLang="en-US" dirty="0" smtClean="0"/>
              <a:t>後台管理</a:t>
            </a:r>
            <a:r>
              <a:rPr lang="en-US" altLang="zh-TW" dirty="0"/>
              <a:t>– </a:t>
            </a:r>
            <a:r>
              <a:rPr lang="zh-TW" altLang="en-US" dirty="0"/>
              <a:t>功能總覽</a:t>
            </a:r>
            <a:endParaRPr dirty="0"/>
          </a:p>
        </p:txBody>
      </p:sp>
      <p:sp>
        <p:nvSpPr>
          <p:cNvPr id="270" name="Google Shape;270;p47"/>
          <p:cNvSpPr txBox="1">
            <a:spLocks noGrp="1"/>
          </p:cNvSpPr>
          <p:nvPr>
            <p:ph type="body" idx="1"/>
          </p:nvPr>
        </p:nvSpPr>
        <p:spPr>
          <a:xfrm>
            <a:off x="0" y="1592313"/>
            <a:ext cx="8832300" cy="2551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zh-TW" altLang="en-US" dirty="0"/>
              <a:t>・</a:t>
            </a:r>
            <a:r>
              <a:rPr lang="zh-TW" altLang="en-US" sz="2000" dirty="0"/>
              <a:t>專屬系統管理員的後台介面</a:t>
            </a:r>
          </a:p>
          <a:p>
            <a:pPr lvl="1"/>
            <a:r>
              <a:rPr lang="zh-TW" altLang="en-US" sz="2000" dirty="0"/>
              <a:t>・可統一管理買家／賣家帳號與訂單</a:t>
            </a:r>
          </a:p>
          <a:p>
            <a:pPr lvl="1"/>
            <a:r>
              <a:rPr lang="zh-TW" altLang="en-US" sz="2000" dirty="0"/>
              <a:t>・提供周報／季報等營運報表與熱銷分析</a:t>
            </a:r>
          </a:p>
          <a:p>
            <a:pPr lvl="1"/>
            <a:r>
              <a:rPr lang="zh-TW" altLang="en-US" sz="2000" dirty="0"/>
              <a:t>・前端 </a:t>
            </a:r>
            <a:r>
              <a:rPr lang="en-US" altLang="zh-TW" sz="2000" dirty="0"/>
              <a:t>admin-dashboard.html / admin-dashboard.js</a:t>
            </a:r>
          </a:p>
          <a:p>
            <a:pPr lvl="1"/>
            <a:r>
              <a:rPr lang="zh-TW" altLang="en-US" sz="2000" dirty="0"/>
              <a:t>・後端 </a:t>
            </a:r>
            <a:r>
              <a:rPr lang="en-US" altLang="zh-TW" sz="2000" dirty="0"/>
              <a:t>/</a:t>
            </a:r>
            <a:r>
              <a:rPr lang="en-US" altLang="zh-TW" sz="2000" dirty="0" err="1"/>
              <a:t>api</a:t>
            </a:r>
            <a:r>
              <a:rPr lang="en-US" altLang="zh-TW" sz="2000" dirty="0"/>
              <a:t>/admin/** </a:t>
            </a:r>
            <a:r>
              <a:rPr lang="zh-TW" altLang="en-US" sz="2000" dirty="0"/>
              <a:t>相關 </a:t>
            </a:r>
            <a:r>
              <a:rPr lang="en-US" altLang="zh-TW" sz="2000" dirty="0"/>
              <a:t>Controller</a:t>
            </a:r>
            <a:r>
              <a:rPr lang="zh-TW" altLang="en-US" sz="2000" dirty="0"/>
              <a:t>、</a:t>
            </a:r>
            <a:r>
              <a:rPr lang="en-US" altLang="zh-TW" sz="2000" dirty="0"/>
              <a:t>Service</a:t>
            </a:r>
            <a:r>
              <a:rPr lang="zh-TW" altLang="en-US" sz="2000" dirty="0"/>
              <a:t>、</a:t>
            </a:r>
            <a:r>
              <a:rPr lang="en-US" altLang="zh-TW" sz="2000" dirty="0"/>
              <a:t>VO </a:t>
            </a:r>
            <a:r>
              <a:rPr lang="zh-TW" altLang="en-US" sz="2000" dirty="0"/>
              <a:t>與 </a:t>
            </a:r>
            <a:r>
              <a:rPr lang="en-US" altLang="zh-TW" sz="2000" dirty="0"/>
              <a:t>Security </a:t>
            </a:r>
            <a:r>
              <a:rPr lang="zh-TW" altLang="en-US" sz="2000" dirty="0"/>
              <a:t>設定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96770" y="104172"/>
            <a:ext cx="4062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ADMIN</a:t>
            </a:r>
            <a:r>
              <a:rPr lang="zh-TW" altLang="en-US" sz="2800" dirty="0" smtClean="0"/>
              <a:t>後</a:t>
            </a:r>
            <a:r>
              <a:rPr lang="zh-TW" altLang="en-US" sz="2800" dirty="0"/>
              <a:t>端</a:t>
            </a:r>
            <a:r>
              <a:rPr lang="zh-TW" altLang="en-US" sz="2800" dirty="0" smtClean="0"/>
              <a:t>程式架構</a:t>
            </a:r>
            <a:endParaRPr lang="zh-TW" altLang="en-US" sz="28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6770" y="733250"/>
            <a:ext cx="4937291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Controller（進入點）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AuthController：/api/auth/admin-login（管理員登入）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AdminUserController：/api/admin/users/**（會員管理）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AdminReportController：/api/admin/reports/**（周報／季報／營運報表）</a:t>
            </a:r>
            <a:endParaRPr kumimoji="0" lang="en-US" altLang="zh-TW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Service（商業邏輯）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AuthService：登入驗證（含判斷是否 ADMIN）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AdminUserService：管理員用的會員查詢／刪除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AdminReportService：統計營收、訂單數、周報、季報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JwtService：產生／驗證 JWT Token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96770" y="2985888"/>
            <a:ext cx="48740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Repository / Entity（資料庫）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200" dirty="0">
                <a:solidFill>
                  <a:schemeClr val="tx1"/>
                </a:solidFill>
                <a:latin typeface="+mn-ea"/>
                <a:ea typeface="+mn-ea"/>
              </a:rPr>
              <a:t>UserRepository + UserPO：會員／管理員資料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200" dirty="0">
                <a:solidFill>
                  <a:schemeClr val="tx1"/>
                </a:solidFill>
                <a:latin typeface="+mn-ea"/>
                <a:ea typeface="+mn-ea"/>
              </a:rPr>
              <a:t>OrderRepository + OrderPO：訂單資料（報表用）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200" dirty="0">
                <a:solidFill>
                  <a:schemeClr val="tx1"/>
                </a:solidFill>
                <a:latin typeface="+mn-ea"/>
                <a:ea typeface="+mn-ea"/>
              </a:rPr>
              <a:t>（其他如 ProductRepository，視報表需要</a:t>
            </a:r>
            <a:r>
              <a:rPr lang="zh-TW" altLang="zh-TW" sz="1200" dirty="0" smtClean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endParaRPr lang="en-US" altLang="zh-TW" sz="1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zh-TW" altLang="zh-TW" sz="12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zh-TW" sz="1600" dirty="0">
                <a:solidFill>
                  <a:schemeClr val="tx1"/>
                </a:solidFill>
                <a:latin typeface="+mn-ea"/>
                <a:ea typeface="+mn-ea"/>
              </a:rPr>
              <a:t>Security（權限）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200" dirty="0">
                <a:solidFill>
                  <a:schemeClr val="tx1"/>
                </a:solidFill>
                <a:latin typeface="+mn-ea"/>
                <a:ea typeface="+mn-ea"/>
              </a:rPr>
              <a:t>SecurityConfig：限制 /api/admin/** 只能 ROLE_ADMIN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sz="1200" dirty="0">
                <a:solidFill>
                  <a:schemeClr val="tx1"/>
                </a:solidFill>
                <a:latin typeface="+mn-ea"/>
                <a:ea typeface="+mn-ea"/>
              </a:rPr>
              <a:t>JwtFilter：從 Token 讀出角色（含 ADMIN</a:t>
            </a:r>
            <a:r>
              <a:rPr lang="zh-TW" altLang="zh-TW" sz="1200" dirty="0">
                <a:solidFill>
                  <a:schemeClr val="tx1"/>
                </a:solidFill>
                <a:latin typeface="+mn-ea"/>
              </a:rPr>
              <a:t>）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62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37790" y="0"/>
            <a:ext cx="36904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使用案例</a:t>
            </a:r>
            <a:r>
              <a:rPr lang="en" dirty="0"/>
              <a:t>（Use Case）</a:t>
            </a:r>
            <a:endParaRPr dirty="0"/>
          </a:p>
        </p:txBody>
      </p:sp>
      <p:graphicFrame>
        <p:nvGraphicFramePr>
          <p:cNvPr id="73" name="Google Shape;73;p16"/>
          <p:cNvGraphicFramePr/>
          <p:nvPr>
            <p:extLst>
              <p:ext uri="{D42A27DB-BD31-4B8C-83A1-F6EECF244321}">
                <p14:modId xmlns:p14="http://schemas.microsoft.com/office/powerpoint/2010/main" val="2248640310"/>
              </p:ext>
            </p:extLst>
          </p:nvPr>
        </p:nvGraphicFramePr>
        <p:xfrm>
          <a:off x="285196" y="572700"/>
          <a:ext cx="8617900" cy="4568148"/>
        </p:xfrm>
        <a:graphic>
          <a:graphicData uri="http://schemas.openxmlformats.org/drawingml/2006/table">
            <a:tbl>
              <a:tblPr>
                <a:noFill/>
                <a:tableStyleId>{178B2CF1-C75D-4F7E-A100-BD5A6AD9CF12}</a:tableStyleId>
              </a:tblPr>
              <a:tblGrid>
                <a:gridCol w="113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項目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使用案例 (Use Case)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包含功能/說明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相關角色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用戶認證 (Authentication)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註冊、登入、發送 Email 驗證碼、重設密碼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Public, Buyer, Seller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商品瀏覽 (Product Browsing)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瀏覽商品列表、查看商品詳情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Public, Buyer, Seller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購物車管理 (Cart Management)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加入購物車、修改/刪除購物車項目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IV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訂單結帳 (Order Checkout)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執行結帳流程，自動進行多賣家拆單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買家訂單查詢 (Buyer Order Inquiry)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查詢買家自己的訂單列表與詳情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評價管理 (Rating Management)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買家： 建立/更新商品評價 。賣家： 查詢商品評價 。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Buyer, Seller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買家錢包儲值 (Buyer Wallet Top-up)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增加電子錢包餘額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Buyer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VIII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賣家商品管理 (Seller Product Mgt.)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新增商品 (上架)、修改/刪除商品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Seller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IX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賣家訂單查詢 (Seller Order Inquiry)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查詢賣家收到的訂單列表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Seller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X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賣家提款管理 (Seller Withdrawal)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設定提款帳戶、申請錢包提款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Seller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XI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 smtClean="0"/>
                        <a:t>後臺管理員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200" dirty="0" smtClean="0"/>
                        <a:t>報表數據與會員管理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 smtClean="0"/>
                        <a:t>Admin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1889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3610" y="948711"/>
            <a:ext cx="32063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Admin </a:t>
            </a:r>
            <a:r>
              <a:rPr lang="zh-TW" altLang="en-US" sz="2000" dirty="0"/>
              <a:t>登入 </a:t>
            </a:r>
            <a:r>
              <a:rPr lang="en-US" altLang="zh-TW" sz="2000" dirty="0" err="1"/>
              <a:t>AuthController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59" y="948711"/>
            <a:ext cx="4850998" cy="2540668"/>
          </a:xfrm>
          <a:prstGeom prst="rect">
            <a:avLst/>
          </a:prstGeom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73610" y="3863618"/>
            <a:ext cx="559854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zh-TW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POST /api/auth/admin-login：管理員專用登入 API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zh-TW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依 adminCode 找管理員，驗證密碼 → 失敗丟錯誤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TW" altLang="zh-TW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成功後產生 JWT Token，回傳 Admin 資訊與 token 給前端</a:t>
            </a:r>
          </a:p>
        </p:txBody>
      </p:sp>
      <p:sp>
        <p:nvSpPr>
          <p:cNvPr id="13" name="矩形 12"/>
          <p:cNvSpPr/>
          <p:nvPr/>
        </p:nvSpPr>
        <p:spPr>
          <a:xfrm>
            <a:off x="192333" y="112807"/>
            <a:ext cx="379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（進入點）</a:t>
            </a:r>
          </a:p>
        </p:txBody>
      </p:sp>
    </p:spTree>
    <p:extLst>
      <p:ext uri="{BB962C8B-B14F-4D97-AF65-F5344CB8AC3E}">
        <p14:creationId xmlns:p14="http://schemas.microsoft.com/office/powerpoint/2010/main" val="216985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2142" y="80104"/>
            <a:ext cx="5787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AdminUserController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管理員後台會員管理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2" y="617197"/>
            <a:ext cx="3638267" cy="27413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7" y="3360377"/>
            <a:ext cx="3991795" cy="17190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08098" y="2149390"/>
            <a:ext cx="47359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：管理員查看所有會員清單（買家＋賣家）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/admin/users/{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查單一會員詳細資料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DELETE 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/admin/users/{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：呼叫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AdminUserService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刪除或停用會員帳號</a:t>
            </a:r>
          </a:p>
        </p:txBody>
      </p:sp>
    </p:spTree>
    <p:extLst>
      <p:ext uri="{BB962C8B-B14F-4D97-AF65-F5344CB8AC3E}">
        <p14:creationId xmlns:p14="http://schemas.microsoft.com/office/powerpoint/2010/main" val="2657458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141" y="94112"/>
            <a:ext cx="4246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報表  </a:t>
            </a:r>
            <a:r>
              <a:rPr lang="en-US" altLang="zh-TW" sz="2000" dirty="0" err="1"/>
              <a:t>AdminReportController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1" y="678780"/>
            <a:ext cx="3906300" cy="14278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1" y="2106600"/>
            <a:ext cx="3669877" cy="253734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407" y="678780"/>
            <a:ext cx="3487928" cy="18105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23441" y="3129771"/>
            <a:ext cx="49515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GET 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/admin/reports/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summary?period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=WEEK|QUARTER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：取得周報／季報營運摘要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GET /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/admin/reports/financial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：取得營收、訂單數、平均客單價等財務統計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Controller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只負責接收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period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等參數，實際統計邏輯交給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AdminReportService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2223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41991" y="127668"/>
            <a:ext cx="367440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二、</a:t>
            </a:r>
            <a:r>
              <a:rPr lang="zh-TW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Service（商業邏輯）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1991" y="804776"/>
            <a:ext cx="2735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/>
              <a:t>登入驗證  </a:t>
            </a:r>
            <a:r>
              <a:rPr lang="en-US" altLang="zh-TW" sz="2000" dirty="0" err="1"/>
              <a:t>AuthService</a:t>
            </a:r>
            <a:endParaRPr lang="en-US" altLang="zh-TW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1" y="1108784"/>
            <a:ext cx="5385732" cy="21554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9754" y="3568256"/>
            <a:ext cx="58597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adminCode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UserRepository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找出對應使用者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passwordEncoder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驗證密碼，失敗就丟出登入失敗例外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驗證成功後回傳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UserPO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，給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AuthController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09896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107" y="92279"/>
            <a:ext cx="47884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會員管理服務  </a:t>
            </a:r>
            <a:r>
              <a:rPr lang="en-US" altLang="zh-TW" sz="2000" dirty="0" err="1"/>
              <a:t>AdminUserService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6" y="612657"/>
            <a:ext cx="4253219" cy="23122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6836" y="2924936"/>
            <a:ext cx="7197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/>
              <a:t>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listUsersByRole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UserRole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role)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角色（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）列出該類型的會員清單，讓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快速查看所有買家或賣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listOrdersByBuyer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(Long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buyerId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買家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查詢該買家所有訂單，方便後台從「買家角度」檢視交易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listOrdersBySeller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(Long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賣家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查詢該賣家所有訂單，方便追蹤某個賣家的出貨與成交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listProductsBySeller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(Long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 賣家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列出該賣家上架的商品摘要，用來做商品管理或報表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deleteUserByAdmin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(Long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：由管理員在後台刪除／停用指定會員帳號</a:t>
            </a:r>
          </a:p>
        </p:txBody>
      </p:sp>
    </p:spTree>
    <p:extLst>
      <p:ext uri="{BB962C8B-B14F-4D97-AF65-F5344CB8AC3E}">
        <p14:creationId xmlns:p14="http://schemas.microsoft.com/office/powerpoint/2010/main" val="152178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237" y="68945"/>
            <a:ext cx="4503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報表服務  </a:t>
            </a:r>
            <a:r>
              <a:rPr lang="en-US" altLang="zh-TW" sz="2000" dirty="0" err="1"/>
              <a:t>AdminReportService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469054"/>
            <a:ext cx="4957893" cy="23748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6965" y="2912055"/>
            <a:ext cx="8644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/>
              <a:t>generateReport</a:t>
            </a:r>
            <a:r>
              <a:rPr lang="en-US" altLang="zh-TW" dirty="0"/>
              <a:t>(</a:t>
            </a:r>
            <a:r>
              <a:rPr lang="en-US" altLang="zh-TW" dirty="0" err="1"/>
              <a:t>LocalDate</a:t>
            </a:r>
            <a:r>
              <a:rPr lang="en-US" altLang="zh-TW" dirty="0"/>
              <a:t> </a:t>
            </a:r>
            <a:r>
              <a:rPr lang="en-US" altLang="zh-TW" dirty="0" err="1"/>
              <a:t>startDate</a:t>
            </a:r>
            <a:r>
              <a:rPr lang="en-US" altLang="zh-TW" dirty="0"/>
              <a:t>, </a:t>
            </a:r>
            <a:r>
              <a:rPr lang="en-US" altLang="zh-TW" dirty="0" err="1"/>
              <a:t>LocalDate</a:t>
            </a:r>
            <a:r>
              <a:rPr lang="en-US" altLang="zh-TW" dirty="0"/>
              <a:t> </a:t>
            </a:r>
            <a:r>
              <a:rPr lang="en-US" altLang="zh-TW" dirty="0" err="1"/>
              <a:t>endDate</a:t>
            </a:r>
            <a:r>
              <a:rPr lang="en-US" altLang="zh-TW" dirty="0"/>
              <a:t>)</a:t>
            </a:r>
            <a:r>
              <a:rPr lang="zh-TW" altLang="en-US" dirty="0"/>
              <a:t>：依「自訂起訖日期」產生一份營運報表，給 </a:t>
            </a:r>
            <a:r>
              <a:rPr lang="en-US" altLang="zh-TW" dirty="0"/>
              <a:t>Admin </a:t>
            </a:r>
            <a:r>
              <a:rPr lang="zh-TW" altLang="en-US" dirty="0"/>
              <a:t>查任意期間的</a:t>
            </a:r>
            <a:r>
              <a:rPr lang="zh-TW" altLang="en-US" dirty="0" smtClean="0"/>
              <a:t>狀況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generateReportForCurrentWeek</a:t>
            </a:r>
            <a:r>
              <a:rPr lang="en-US" altLang="zh-TW" dirty="0"/>
              <a:t>()</a:t>
            </a:r>
            <a:r>
              <a:rPr lang="zh-TW" altLang="en-US" dirty="0"/>
              <a:t>：以「本週」為區間，自動計算本週的營收、訂單數等</a:t>
            </a:r>
            <a:r>
              <a:rPr lang="zh-TW" altLang="en-US" dirty="0" smtClean="0"/>
              <a:t>統計 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generateReportForCurrentQuarter</a:t>
            </a:r>
            <a:r>
              <a:rPr lang="en-US" altLang="zh-TW" dirty="0"/>
              <a:t>()</a:t>
            </a:r>
            <a:r>
              <a:rPr lang="zh-TW" altLang="en-US" dirty="0"/>
              <a:t>：以「本季」為區間，產出季報，方便看長期</a:t>
            </a:r>
            <a:r>
              <a:rPr lang="zh-TW" altLang="en-US" dirty="0" smtClean="0"/>
              <a:t>趨勢 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generateFinancialReport</a:t>
            </a:r>
            <a:r>
              <a:rPr lang="en-US" altLang="zh-TW" dirty="0" smtClean="0"/>
              <a:t>(String </a:t>
            </a:r>
            <a:r>
              <a:rPr lang="en-US" altLang="zh-TW" dirty="0"/>
              <a:t>period)</a:t>
            </a:r>
            <a:r>
              <a:rPr lang="zh-TW" altLang="en-US" dirty="0"/>
              <a:t>：依 </a:t>
            </a:r>
            <a:r>
              <a:rPr lang="en-US" altLang="zh-TW" dirty="0"/>
              <a:t>period</a:t>
            </a:r>
            <a:r>
              <a:rPr lang="zh-TW" altLang="en-US" dirty="0"/>
              <a:t>（例如 </a:t>
            </a:r>
            <a:r>
              <a:rPr lang="en-US" altLang="zh-TW" dirty="0"/>
              <a:t>WEEK</a:t>
            </a:r>
            <a:r>
              <a:rPr lang="zh-TW" altLang="en-US" dirty="0"/>
              <a:t>／</a:t>
            </a:r>
            <a:r>
              <a:rPr lang="en-US" altLang="zh-TW" dirty="0"/>
              <a:t>QUARTER</a:t>
            </a:r>
            <a:r>
              <a:rPr lang="zh-TW" altLang="en-US" dirty="0"/>
              <a:t>／</a:t>
            </a:r>
            <a:r>
              <a:rPr lang="en-US" altLang="zh-TW" dirty="0"/>
              <a:t>YEAR</a:t>
            </a:r>
            <a:r>
              <a:rPr lang="zh-TW" altLang="en-US" dirty="0"/>
              <a:t>）計算財務報表總覽（營收、訂單數、平均客單價</a:t>
            </a:r>
            <a:r>
              <a:rPr lang="en-US" altLang="zh-TW" dirty="0"/>
              <a:t>…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exportReport</a:t>
            </a:r>
            <a:r>
              <a:rPr lang="en-US" altLang="zh-TW" dirty="0" smtClean="0"/>
              <a:t>(String </a:t>
            </a:r>
            <a:r>
              <a:rPr lang="en-US" altLang="zh-TW" dirty="0"/>
              <a:t>period, </a:t>
            </a:r>
            <a:r>
              <a:rPr lang="en-US" altLang="zh-TW" dirty="0" err="1"/>
              <a:t>HttpServletResponse</a:t>
            </a:r>
            <a:r>
              <a:rPr lang="en-US" altLang="zh-TW" dirty="0"/>
              <a:t> response)</a:t>
            </a:r>
            <a:r>
              <a:rPr lang="zh-TW" altLang="en-US" dirty="0"/>
              <a:t>：依 </a:t>
            </a:r>
            <a:r>
              <a:rPr lang="en-US" altLang="zh-TW" dirty="0"/>
              <a:t>period </a:t>
            </a:r>
            <a:r>
              <a:rPr lang="zh-TW" altLang="en-US" dirty="0"/>
              <a:t>產生報表檔（例如 </a:t>
            </a:r>
            <a:r>
              <a:rPr lang="en-US" altLang="zh-TW" dirty="0"/>
              <a:t>Excel</a:t>
            </a:r>
            <a:r>
              <a:rPr lang="zh-TW" altLang="en-US" dirty="0"/>
              <a:t>／</a:t>
            </a:r>
            <a:r>
              <a:rPr lang="en-US" altLang="zh-TW" dirty="0"/>
              <a:t>CSV</a:t>
            </a:r>
            <a:r>
              <a:rPr lang="zh-TW" altLang="en-US" dirty="0"/>
              <a:t>），寫入 </a:t>
            </a:r>
            <a:r>
              <a:rPr lang="en-US" altLang="zh-TW" dirty="0" err="1"/>
              <a:t>HttpServletResponse</a:t>
            </a:r>
            <a:r>
              <a:rPr lang="zh-TW" altLang="en-US" dirty="0"/>
              <a:t>，讓瀏覽器下載</a:t>
            </a:r>
          </a:p>
        </p:txBody>
      </p:sp>
    </p:spTree>
    <p:extLst>
      <p:ext uri="{BB962C8B-B14F-4D97-AF65-F5344CB8AC3E}">
        <p14:creationId xmlns:p14="http://schemas.microsoft.com/office/powerpoint/2010/main" val="1730708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901" y="94112"/>
            <a:ext cx="3446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JWT </a:t>
            </a:r>
            <a:r>
              <a:rPr lang="zh-TW" altLang="en-US" sz="2000" dirty="0"/>
              <a:t>產生與驗證  </a:t>
            </a:r>
            <a:r>
              <a:rPr lang="en-US" altLang="zh-TW" sz="2000" dirty="0" err="1"/>
              <a:t>JwtService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4" y="680339"/>
            <a:ext cx="4113458" cy="40422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90962" y="1869529"/>
            <a:ext cx="465303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generateToken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UserPO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user)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：把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）等資訊塞進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JWT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設定過期時間與簽章密鑰，確保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不被竄改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提供解析與驗證方法，給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JwtFilter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AuthController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2217478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4112"/>
            <a:ext cx="3759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三、</a:t>
            </a:r>
            <a:r>
              <a:rPr lang="en-US" altLang="zh-TW" sz="2400" dirty="0"/>
              <a:t>Security</a:t>
            </a:r>
            <a:r>
              <a:rPr lang="zh-TW" altLang="en-US" sz="2400" dirty="0"/>
              <a:t>（權限設定）</a:t>
            </a:r>
          </a:p>
        </p:txBody>
      </p:sp>
      <p:sp>
        <p:nvSpPr>
          <p:cNvPr id="3" name="矩形 2"/>
          <p:cNvSpPr/>
          <p:nvPr/>
        </p:nvSpPr>
        <p:spPr>
          <a:xfrm>
            <a:off x="140842" y="731372"/>
            <a:ext cx="3818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權限設定  </a:t>
            </a:r>
            <a:r>
              <a:rPr lang="en-US" altLang="zh-TW" sz="2000" dirty="0" err="1"/>
              <a:t>SecurityConfig</a:t>
            </a:r>
            <a:endParaRPr lang="en-US" altLang="zh-TW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2" y="1307077"/>
            <a:ext cx="4783496" cy="28815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11615" y="157831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Spring Security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授權規則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antMatchers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/**").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permitAll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：登入／註冊開放使用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antMatchers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/admin/**").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hasRole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("ADMIN")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：後台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只允許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存取</a:t>
            </a:r>
          </a:p>
        </p:txBody>
      </p:sp>
    </p:spTree>
    <p:extLst>
      <p:ext uri="{BB962C8B-B14F-4D97-AF65-F5344CB8AC3E}">
        <p14:creationId xmlns:p14="http://schemas.microsoft.com/office/powerpoint/2010/main" val="1563566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832" y="110890"/>
            <a:ext cx="5415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JWT </a:t>
            </a:r>
            <a:r>
              <a:rPr lang="zh-TW" altLang="en-US" sz="2000" dirty="0"/>
              <a:t>身分驗證過濾器　</a:t>
            </a:r>
            <a:r>
              <a:rPr lang="en-US" altLang="zh-TW" sz="2000" dirty="0" err="1"/>
              <a:t>JwtAuthenticationFilter</a:t>
            </a:r>
            <a:endParaRPr lang="en-US" altLang="zh-TW" sz="2000" dirty="0"/>
          </a:p>
        </p:txBody>
      </p:sp>
      <p:sp>
        <p:nvSpPr>
          <p:cNvPr id="3" name="矩形 2"/>
          <p:cNvSpPr/>
          <p:nvPr/>
        </p:nvSpPr>
        <p:spPr>
          <a:xfrm>
            <a:off x="264111" y="3836558"/>
            <a:ext cx="6618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在 </a:t>
            </a:r>
            <a:r>
              <a:rPr lang="en-US" altLang="zh-TW" sz="1200" dirty="0" err="1"/>
              <a:t>SecurityConfig</a:t>
            </a:r>
            <a:r>
              <a:rPr lang="en-US" altLang="zh-TW" sz="1200" dirty="0"/>
              <a:t> </a:t>
            </a:r>
            <a:r>
              <a:rPr lang="zh-TW" altLang="en-US" sz="1200" dirty="0"/>
              <a:t>中透過建構子</a:t>
            </a:r>
            <a:r>
              <a:rPr lang="zh-TW" altLang="en-US" sz="1200" dirty="0" smtClean="0"/>
              <a:t>注入 </a:t>
            </a:r>
            <a:r>
              <a:rPr lang="en-US" altLang="zh-TW" sz="1200" dirty="0" err="1" smtClean="0"/>
              <a:t>JwtAuthenticationFilter</a:t>
            </a:r>
            <a:r>
              <a:rPr lang="zh-TW" altLang="en-US" sz="1200" dirty="0"/>
              <a:t>，當成專門處理 </a:t>
            </a:r>
            <a:r>
              <a:rPr lang="en-US" altLang="zh-TW" sz="1200" dirty="0"/>
              <a:t>JWT </a:t>
            </a:r>
            <a:r>
              <a:rPr lang="zh-TW" altLang="en-US" sz="1200" dirty="0"/>
              <a:t>的</a:t>
            </a:r>
            <a:r>
              <a:rPr lang="zh-TW" altLang="en-US" sz="1200" dirty="0" smtClean="0"/>
              <a:t>過濾器 </a:t>
            </a:r>
            <a:endParaRPr lang="en-US" altLang="zh-TW" sz="12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在 </a:t>
            </a:r>
            <a:r>
              <a:rPr lang="en-US" altLang="zh-TW" sz="1200" dirty="0" err="1"/>
              <a:t>filterChain</a:t>
            </a:r>
            <a:r>
              <a:rPr lang="en-US" altLang="zh-TW" sz="1200" dirty="0"/>
              <a:t>() </a:t>
            </a:r>
            <a:r>
              <a:rPr lang="zh-TW" altLang="en-US" sz="1200" dirty="0"/>
              <a:t>裡用 </a:t>
            </a:r>
            <a:r>
              <a:rPr lang="en-US" altLang="zh-TW" sz="1200" dirty="0" err="1"/>
              <a:t>addFilterBefore</a:t>
            </a:r>
            <a:r>
              <a:rPr lang="en-US" altLang="zh-TW" sz="1200" dirty="0"/>
              <a:t>(</a:t>
            </a:r>
            <a:r>
              <a:rPr lang="en-US" altLang="zh-TW" sz="1200" dirty="0" err="1"/>
              <a:t>jwtAuthFilter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UsernamePasswordAuthenticationFilter.class</a:t>
            </a:r>
            <a:r>
              <a:rPr lang="en-US" altLang="zh-TW" sz="1200" dirty="0"/>
              <a:t>)</a:t>
            </a:r>
            <a:r>
              <a:rPr lang="zh-TW" altLang="en-US" sz="1200" dirty="0"/>
              <a:t>，讓所有請求先經過 </a:t>
            </a:r>
            <a:r>
              <a:rPr lang="en-US" altLang="zh-TW" sz="1200" dirty="0"/>
              <a:t>JWT </a:t>
            </a:r>
            <a:r>
              <a:rPr lang="zh-TW" altLang="en-US" sz="1200" dirty="0" smtClean="0"/>
              <a:t>驗證</a:t>
            </a:r>
            <a:endParaRPr lang="en-US" altLang="zh-TW" sz="1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200" dirty="0" smtClean="0"/>
              <a:t>過濾器</a:t>
            </a:r>
            <a:r>
              <a:rPr lang="zh-TW" altLang="en-US" sz="1200" dirty="0"/>
              <a:t>會從 </a:t>
            </a:r>
            <a:r>
              <a:rPr lang="en-US" altLang="zh-TW" sz="1200" dirty="0"/>
              <a:t>Authorization: Bearer &lt;token&gt; </a:t>
            </a:r>
            <a:r>
              <a:rPr lang="zh-TW" altLang="en-US" sz="1200" dirty="0"/>
              <a:t>讀出 </a:t>
            </a:r>
            <a:r>
              <a:rPr lang="en-US" altLang="zh-TW" sz="1200" dirty="0"/>
              <a:t>JWT</a:t>
            </a:r>
            <a:r>
              <a:rPr lang="zh-TW" altLang="en-US" sz="1200" dirty="0"/>
              <a:t>，呼叫 </a:t>
            </a:r>
            <a:r>
              <a:rPr lang="en-US" altLang="zh-TW" sz="1200" dirty="0" err="1"/>
              <a:t>JwtService</a:t>
            </a:r>
            <a:r>
              <a:rPr lang="en-US" altLang="zh-TW" sz="1200" dirty="0"/>
              <a:t> </a:t>
            </a:r>
            <a:r>
              <a:rPr lang="zh-TW" altLang="en-US" sz="1200" dirty="0"/>
              <a:t>驗證，成功就建立登入身分放進 </a:t>
            </a:r>
            <a:r>
              <a:rPr lang="en-US" altLang="zh-TW" sz="1200" dirty="0" err="1"/>
              <a:t>SecurityContext</a:t>
            </a:r>
            <a:r>
              <a:rPr lang="zh-TW" altLang="en-US" sz="1200" dirty="0"/>
              <a:t>，後面 </a:t>
            </a:r>
            <a:r>
              <a:rPr lang="en-US" altLang="zh-TW" sz="1200" dirty="0" err="1"/>
              <a:t>hasRole</a:t>
            </a:r>
            <a:r>
              <a:rPr lang="en-US" altLang="zh-TW" sz="1200" dirty="0"/>
              <a:t>("ADMIN") </a:t>
            </a:r>
            <a:r>
              <a:rPr lang="zh-TW" altLang="en-US" sz="1200" dirty="0"/>
              <a:t>才能正確判斷是否為管理員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" y="585761"/>
            <a:ext cx="4526003" cy="3046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47" y="511000"/>
            <a:ext cx="4082788" cy="33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4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919" y="861471"/>
            <a:ext cx="4902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Admin </a:t>
            </a:r>
            <a:r>
              <a:rPr lang="zh-TW" altLang="en-US" sz="2000" dirty="0"/>
              <a:t>身分資料來源  </a:t>
            </a:r>
            <a:r>
              <a:rPr lang="en-US" altLang="zh-TW" sz="2000" dirty="0" err="1"/>
              <a:t>UserPO</a:t>
            </a:r>
            <a:r>
              <a:rPr lang="zh-TW" altLang="en-US" sz="2000" dirty="0"/>
              <a:t>／</a:t>
            </a:r>
            <a:r>
              <a:rPr lang="en-US" altLang="zh-TW" sz="2000" dirty="0" err="1"/>
              <a:t>UserRole</a:t>
            </a:r>
            <a:endParaRPr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7" y="1800191"/>
            <a:ext cx="4688463" cy="104252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7" y="3304378"/>
            <a:ext cx="2676275" cy="13853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07" y="1492414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UserPO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807" y="2996601"/>
            <a:ext cx="931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UserRole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3863129" y="3127684"/>
            <a:ext cx="49536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UserPO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：對應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資料表，欄位包含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adminCode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UserRole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：枚舉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，用來區分一般會員與管理員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管理員帳號在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role = ADMIN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，且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adminCode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不為空</a:t>
            </a:r>
          </a:p>
        </p:txBody>
      </p:sp>
      <p:sp>
        <p:nvSpPr>
          <p:cNvPr id="11" name="矩形 10"/>
          <p:cNvSpPr/>
          <p:nvPr/>
        </p:nvSpPr>
        <p:spPr>
          <a:xfrm>
            <a:off x="83807" y="150166"/>
            <a:ext cx="4230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Entity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（資料模型）</a:t>
            </a:r>
          </a:p>
        </p:txBody>
      </p:sp>
    </p:spTree>
    <p:extLst>
      <p:ext uri="{BB962C8B-B14F-4D97-AF65-F5344CB8AC3E}">
        <p14:creationId xmlns:p14="http://schemas.microsoft.com/office/powerpoint/2010/main" val="299149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系統功能說明</a:t>
            </a:r>
            <a:endParaRPr b="1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6400" b="1" dirty="0">
                <a:solidFill>
                  <a:schemeClr val="dk1"/>
                </a:solidFill>
              </a:rPr>
              <a:t>頁面區域：買家/賣家登入、產品列表、訂單、購物車</a:t>
            </a:r>
            <a:endParaRPr sz="6400" b="1" dirty="0">
              <a:solidFill>
                <a:schemeClr val="dk1"/>
              </a:solidFill>
            </a:endParaRPr>
          </a:p>
          <a:p>
            <a:pPr marL="342900" lvl="0" algn="l" rtl="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6400" b="1" dirty="0">
                <a:solidFill>
                  <a:schemeClr val="dk1"/>
                </a:solidFill>
              </a:rPr>
              <a:t>主要功能 : </a:t>
            </a:r>
            <a:endParaRPr sz="6400" b="1" dirty="0">
              <a:solidFill>
                <a:schemeClr val="dk1"/>
              </a:solidFill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買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/賣家帳戶註冊&amp;登入,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產品顯示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商品評價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購物車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訂單管理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買家電子錢包儲值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indent="-857250">
              <a:spcBef>
                <a:spcPts val="1200"/>
              </a:spcBef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賣家收款</a:t>
            </a:r>
            <a:r>
              <a:rPr lang="en" altLang="zh-TW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,</a:t>
            </a:r>
            <a:endParaRPr sz="6400" b="1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	後台管理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報表生成</a:t>
            </a:r>
            <a:r>
              <a:rPr lang="zh-TW" altLang="en-US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與會員管理</a:t>
            </a:r>
            <a:r>
              <a:rPr lang="en" sz="6400" b="1" dirty="0" smtClean="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  <a:r>
              <a:rPr lang="en" sz="6400" b="1" dirty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" sz="1724" b="1" dirty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r>
              <a:rPr lang="en" sz="1763" dirty="0">
                <a:solidFill>
                  <a:schemeClr val="dk1"/>
                </a:solidFill>
                <a:highlight>
                  <a:schemeClr val="lt1"/>
                </a:highlight>
              </a:rPr>
              <a:t>	</a:t>
            </a:r>
            <a:endParaRPr sz="1563" dirty="0">
              <a:solidFill>
                <a:srgbClr val="F0F6FC"/>
              </a:solidFill>
              <a:highlight>
                <a:srgbClr val="0D1117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		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0763" y="161224"/>
            <a:ext cx="3980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登入回傳物件 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AuthResponseVO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9" y="800424"/>
            <a:ext cx="3640823" cy="34136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1340" y="227353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登入成功後由 </a:t>
            </a:r>
            <a:r>
              <a:rPr lang="en-US" altLang="zh-TW" dirty="0" err="1"/>
              <a:t>AuthController</a:t>
            </a:r>
            <a:r>
              <a:rPr lang="en-US" altLang="zh-TW" dirty="0"/>
              <a:t> </a:t>
            </a:r>
            <a:r>
              <a:rPr lang="zh-TW" altLang="en-US" dirty="0"/>
              <a:t>組成的回傳資料模型（</a:t>
            </a:r>
            <a:r>
              <a:rPr lang="en-US" altLang="zh-TW" dirty="0"/>
              <a:t>VO</a:t>
            </a:r>
            <a:r>
              <a:rPr lang="zh-TW" altLang="en-US" dirty="0"/>
              <a:t>／</a:t>
            </a:r>
            <a:r>
              <a:rPr lang="en-US" altLang="zh-TW" dirty="0"/>
              <a:t>DTO</a:t>
            </a:r>
            <a:r>
              <a:rPr lang="zh-TW" altLang="en-US" dirty="0"/>
              <a:t>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內容包含 </a:t>
            </a:r>
            <a:r>
              <a:rPr lang="en-US" altLang="zh-TW" dirty="0" err="1"/>
              <a:t>userId</a:t>
            </a:r>
            <a:r>
              <a:rPr lang="zh-TW" altLang="en-US" dirty="0"/>
              <a:t>、</a:t>
            </a:r>
            <a:r>
              <a:rPr lang="en-US" altLang="zh-TW" dirty="0"/>
              <a:t>name</a:t>
            </a:r>
            <a:r>
              <a:rPr lang="zh-TW" altLang="en-US" dirty="0"/>
              <a:t>、</a:t>
            </a:r>
            <a:r>
              <a:rPr lang="en-US" altLang="zh-TW" dirty="0"/>
              <a:t>email</a:t>
            </a:r>
            <a:r>
              <a:rPr lang="zh-TW" altLang="en-US" dirty="0"/>
              <a:t>、</a:t>
            </a:r>
            <a:r>
              <a:rPr lang="en-US" altLang="zh-TW" dirty="0"/>
              <a:t>role</a:t>
            </a:r>
            <a:r>
              <a:rPr lang="zh-TW" altLang="en-US" dirty="0"/>
              <a:t>、</a:t>
            </a:r>
            <a:r>
              <a:rPr lang="en-US" altLang="zh-TW" dirty="0"/>
              <a:t>token</a:t>
            </a:r>
            <a:r>
              <a:rPr lang="zh-TW" altLang="en-US" dirty="0"/>
              <a:t>、</a:t>
            </a:r>
            <a:r>
              <a:rPr lang="en-US" altLang="zh-TW" dirty="0" err="1"/>
              <a:t>adminCode</a:t>
            </a:r>
            <a:r>
              <a:rPr lang="en-US" altLang="zh-TW" dirty="0"/>
              <a:t> </a:t>
            </a:r>
            <a:r>
              <a:rPr lang="zh-TW" altLang="en-US" dirty="0"/>
              <a:t>等欄位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前端會把 </a:t>
            </a:r>
            <a:r>
              <a:rPr lang="en-US" altLang="zh-TW" dirty="0"/>
              <a:t>role</a:t>
            </a:r>
            <a:r>
              <a:rPr lang="zh-TW" altLang="en-US" dirty="0"/>
              <a:t>、</a:t>
            </a:r>
            <a:r>
              <a:rPr lang="en-US" altLang="zh-TW" dirty="0"/>
              <a:t>token</a:t>
            </a:r>
            <a:r>
              <a:rPr lang="zh-TW" altLang="en-US" dirty="0"/>
              <a:t>、</a:t>
            </a:r>
            <a:r>
              <a:rPr lang="en-US" altLang="zh-TW" dirty="0" err="1"/>
              <a:t>adminCode</a:t>
            </a:r>
            <a:r>
              <a:rPr lang="en-US" altLang="zh-TW" dirty="0"/>
              <a:t> </a:t>
            </a:r>
            <a:r>
              <a:rPr lang="zh-TW" altLang="en-US" dirty="0"/>
              <a:t>存入 </a:t>
            </a:r>
            <a:r>
              <a:rPr lang="en-US" altLang="zh-TW" dirty="0" err="1"/>
              <a:t>localStorage</a:t>
            </a:r>
            <a:r>
              <a:rPr lang="zh-TW" altLang="en-US" dirty="0"/>
              <a:t>，用來判斷是否顯示 </a:t>
            </a:r>
            <a:r>
              <a:rPr lang="en-US" altLang="zh-TW" dirty="0"/>
              <a:t>Admin </a:t>
            </a:r>
            <a:r>
              <a:rPr lang="zh-TW" altLang="en-US" dirty="0"/>
              <a:t>後台</a:t>
            </a:r>
          </a:p>
        </p:txBody>
      </p:sp>
    </p:spTree>
    <p:extLst>
      <p:ext uri="{BB962C8B-B14F-4D97-AF65-F5344CB8AC3E}">
        <p14:creationId xmlns:p14="http://schemas.microsoft.com/office/powerpoint/2010/main" val="1517198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7171" y="176169"/>
            <a:ext cx="280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ADMIN</a:t>
            </a:r>
            <a:r>
              <a:rPr lang="zh-TW" altLang="en-US" sz="2400" dirty="0" smtClean="0"/>
              <a:t>前端程式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27171" y="798787"/>
            <a:ext cx="22028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/>
              <a:t>共用登入頁  </a:t>
            </a:r>
            <a:r>
              <a:rPr lang="en-US" altLang="zh-TW" sz="1600" dirty="0"/>
              <a:t>login.html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1" y="1298294"/>
            <a:ext cx="3585234" cy="32071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49024" y="281882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同一支 </a:t>
            </a:r>
            <a:r>
              <a:rPr lang="en-US" altLang="zh-TW" dirty="0"/>
              <a:t>login.html </a:t>
            </a:r>
            <a:r>
              <a:rPr lang="zh-TW" altLang="en-US" dirty="0"/>
              <a:t>供買家／賣家／管理員共用，依 </a:t>
            </a:r>
            <a:r>
              <a:rPr lang="en-US" altLang="zh-TW" dirty="0"/>
              <a:t>URL ?role </a:t>
            </a:r>
            <a:r>
              <a:rPr lang="zh-TW" altLang="en-US" dirty="0"/>
              <a:t>切換身分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表單包含「帳號／電子郵件」與「密碼」兩個欄位，提交交給 </a:t>
            </a:r>
            <a:r>
              <a:rPr lang="en-US" altLang="zh-TW" dirty="0"/>
              <a:t>login.js </a:t>
            </a:r>
            <a:r>
              <a:rPr lang="zh-TW" altLang="en-US" dirty="0"/>
              <a:t>處理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下方「返回角色選擇」連結會退回 </a:t>
            </a:r>
            <a:r>
              <a:rPr lang="en-US" altLang="zh-TW" dirty="0"/>
              <a:t>index.html</a:t>
            </a:r>
            <a:r>
              <a:rPr lang="zh-TW" altLang="en-US" dirty="0"/>
              <a:t>，重新選擇 </a:t>
            </a:r>
            <a:r>
              <a:rPr lang="en-US" altLang="zh-TW" dirty="0"/>
              <a:t>BUYER</a:t>
            </a:r>
            <a:r>
              <a:rPr lang="zh-TW" altLang="en-US" dirty="0"/>
              <a:t>／</a:t>
            </a:r>
            <a:r>
              <a:rPr lang="en-US" altLang="zh-TW" dirty="0"/>
              <a:t>SELLER</a:t>
            </a:r>
            <a:r>
              <a:rPr lang="zh-TW" altLang="en-US" dirty="0"/>
              <a:t>／</a:t>
            </a:r>
            <a:r>
              <a:rPr lang="en-US" altLang="zh-TW" dirty="0"/>
              <a:t>ADMIN </a:t>
            </a:r>
            <a:r>
              <a:rPr lang="zh-TW" altLang="en-US" dirty="0"/>
              <a:t>身分</a:t>
            </a:r>
          </a:p>
        </p:txBody>
      </p:sp>
    </p:spTree>
    <p:extLst>
      <p:ext uri="{BB962C8B-B14F-4D97-AF65-F5344CB8AC3E}">
        <p14:creationId xmlns:p14="http://schemas.microsoft.com/office/powerpoint/2010/main" val="1068470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4" y="678580"/>
            <a:ext cx="3033379" cy="319027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7444" y="127668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/>
              <a:t>角色分流與畫面設定  </a:t>
            </a:r>
            <a:r>
              <a:rPr lang="en-US" altLang="zh-TW" sz="1800" dirty="0"/>
              <a:t>login.js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225987" y="2031652"/>
            <a:ext cx="584251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先透過 URLSearchParams 讀取網址上的 role 參數，判斷目前是 BUYER／SELLER 還是 ADMIN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當 role === 'ADMIN' 時：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 　‧ 將頁面標題改成「管理員登入」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 　‧ 將帳號欄位 Label 改成「管理員編號 (Admin Code)」，並把輸入框提示改成「請輸入管理員編號」</a:t>
            </a:r>
            <a:b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 　‧ 隱藏註冊切換區塊（switchContainer 或 showRegisterLink），表示管理員</a:t>
            </a:r>
            <a:r>
              <a:rPr kumimoji="0" lang="zh-TW" altLang="zh-TW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只能登入，不能前台註冊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若網址沒有帶正確的 role（或不是 BUYER／SELLER／ADMIN 其一），直接導回 index.html，避免一般使用者誤闖管理員登入頁</a:t>
            </a:r>
          </a:p>
        </p:txBody>
      </p:sp>
    </p:spTree>
    <p:extLst>
      <p:ext uri="{BB962C8B-B14F-4D97-AF65-F5344CB8AC3E}">
        <p14:creationId xmlns:p14="http://schemas.microsoft.com/office/powerpoint/2010/main" val="1188582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870" y="228336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/>
              <a:t>登入 </a:t>
            </a:r>
            <a:r>
              <a:rPr lang="en-US" altLang="zh-TW" sz="1800" dirty="0"/>
              <a:t>API </a:t>
            </a:r>
            <a:r>
              <a:rPr lang="zh-TW" altLang="en-US" sz="1800" dirty="0"/>
              <a:t>與請求內容  </a:t>
            </a:r>
            <a:r>
              <a:rPr lang="en-US" altLang="zh-TW" sz="1800" dirty="0"/>
              <a:t>login.js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62" y="702562"/>
            <a:ext cx="3072823" cy="37738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67324" y="1367406"/>
            <a:ext cx="44713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監聽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loginForm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submit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事件，統一讀取畫面輸入的帳號與密碼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role === 'ADMIN'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‧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loginUrl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/admin-login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‧ payload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adminCode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password: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傳給後端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：呼叫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/login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payload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 email, password 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以同一支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，依角色分流呼叫不同登入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820744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700" y="169613"/>
            <a:ext cx="5288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/>
              <a:t>登入成功後：</a:t>
            </a:r>
            <a:r>
              <a:rPr lang="en-US" altLang="zh-TW" sz="1800" dirty="0"/>
              <a:t>Admin </a:t>
            </a:r>
            <a:r>
              <a:rPr lang="zh-TW" altLang="en-US" sz="1800" dirty="0"/>
              <a:t>的身分檢查＋儲存資訊＋導頁</a:t>
            </a:r>
            <a:endParaRPr lang="en-US" altLang="zh-TW" sz="1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1" y="657693"/>
            <a:ext cx="4050074" cy="30232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80225" y="938222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收到後端回傳 </a:t>
            </a:r>
            <a:r>
              <a:rPr lang="en-US" altLang="zh-TW" dirty="0"/>
              <a:t>JSON</a:t>
            </a:r>
            <a:r>
              <a:rPr lang="zh-TW" altLang="en-US" dirty="0"/>
              <a:t>，先讀出 </a:t>
            </a:r>
            <a:r>
              <a:rPr lang="en-US" altLang="zh-TW" dirty="0" err="1"/>
              <a:t>data.role</a:t>
            </a:r>
            <a:r>
              <a:rPr lang="en-US" altLang="zh-TW" dirty="0"/>
              <a:t> </a:t>
            </a:r>
            <a:r>
              <a:rPr lang="zh-TW" altLang="en-US" dirty="0"/>
              <a:t>作為實際身分 </a:t>
            </a:r>
            <a:r>
              <a:rPr lang="en-US" altLang="zh-TW" dirty="0" err="1"/>
              <a:t>actualRole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若 </a:t>
            </a:r>
            <a:r>
              <a:rPr lang="en-US" altLang="zh-TW" dirty="0" err="1"/>
              <a:t>actualRole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URL </a:t>
            </a:r>
            <a:r>
              <a:rPr lang="zh-TW" altLang="en-US" dirty="0"/>
              <a:t>的 </a:t>
            </a:r>
            <a:r>
              <a:rPr lang="en-US" altLang="zh-TW" dirty="0"/>
              <a:t>role </a:t>
            </a:r>
            <a:r>
              <a:rPr lang="zh-TW" altLang="en-US" dirty="0"/>
              <a:t>不符，顯示錯誤訊息「帳號身分不符」並終止流程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登入成功時將 </a:t>
            </a:r>
            <a:r>
              <a:rPr lang="en-US" altLang="zh-TW" dirty="0"/>
              <a:t>token </a:t>
            </a:r>
            <a:r>
              <a:rPr lang="zh-TW" altLang="en-US" dirty="0"/>
              <a:t>與 </a:t>
            </a:r>
            <a:r>
              <a:rPr lang="en-US" altLang="zh-TW" dirty="0"/>
              <a:t>role </a:t>
            </a:r>
            <a:r>
              <a:rPr lang="zh-TW" altLang="en-US" dirty="0"/>
              <a:t>存入 </a:t>
            </a:r>
            <a:r>
              <a:rPr lang="en-US" altLang="zh-TW" dirty="0" err="1"/>
              <a:t>localStorage</a:t>
            </a:r>
            <a:r>
              <a:rPr lang="zh-TW" altLang="en-US" dirty="0"/>
              <a:t>，作為之後呼叫 </a:t>
            </a:r>
            <a:r>
              <a:rPr lang="en-US" altLang="zh-TW" dirty="0"/>
              <a:t>API </a:t>
            </a:r>
            <a:r>
              <a:rPr lang="zh-TW" altLang="en-US" dirty="0"/>
              <a:t>的憑證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當 </a:t>
            </a:r>
            <a:r>
              <a:rPr lang="en-US" altLang="zh-TW" dirty="0" err="1"/>
              <a:t>actualRole</a:t>
            </a:r>
            <a:r>
              <a:rPr lang="en-US" altLang="zh-TW" dirty="0"/>
              <a:t> </a:t>
            </a:r>
            <a:r>
              <a:rPr lang="zh-TW" altLang="en-US" dirty="0"/>
              <a:t>為 </a:t>
            </a:r>
            <a:r>
              <a:rPr lang="en-US" altLang="zh-TW" dirty="0"/>
              <a:t>ADMIN </a:t>
            </a:r>
            <a:r>
              <a:rPr lang="zh-TW" altLang="en-US" dirty="0"/>
              <a:t>時，另外把 </a:t>
            </a:r>
            <a:r>
              <a:rPr lang="en-US" altLang="zh-TW" dirty="0" err="1"/>
              <a:t>adminCode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name </a:t>
            </a:r>
            <a:r>
              <a:rPr lang="zh-TW" altLang="en-US" dirty="0"/>
              <a:t>存在 </a:t>
            </a:r>
            <a:r>
              <a:rPr lang="en-US" altLang="zh-TW" dirty="0" err="1"/>
              <a:t>localStorage</a:t>
            </a:r>
            <a:r>
              <a:rPr lang="zh-TW" altLang="en-US" dirty="0"/>
              <a:t>，供 </a:t>
            </a:r>
            <a:r>
              <a:rPr lang="en-US" altLang="zh-TW" dirty="0"/>
              <a:t>admin-dashboard </a:t>
            </a:r>
            <a:r>
              <a:rPr lang="zh-TW" altLang="en-US" dirty="0"/>
              <a:t>使用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1.5 </a:t>
            </a:r>
            <a:r>
              <a:rPr lang="zh-TW" altLang="en-US" dirty="0"/>
              <a:t>秒後依角色導頁：</a:t>
            </a:r>
            <a:r>
              <a:rPr lang="en-US" altLang="zh-TW" dirty="0"/>
              <a:t>BUYER → products.html</a:t>
            </a:r>
            <a:r>
              <a:rPr lang="zh-TW" altLang="en-US" dirty="0"/>
              <a:t>、</a:t>
            </a:r>
            <a:r>
              <a:rPr lang="en-US" altLang="zh-TW" dirty="0"/>
              <a:t>SELLER → seller-dashboard.html</a:t>
            </a:r>
            <a:r>
              <a:rPr lang="zh-TW" altLang="en-US" dirty="0"/>
              <a:t>、</a:t>
            </a:r>
            <a:r>
              <a:rPr lang="en-US" altLang="zh-TW" dirty="0"/>
              <a:t>ADMIN → admin-dashboard.html</a:t>
            </a:r>
          </a:p>
        </p:txBody>
      </p:sp>
    </p:spTree>
    <p:extLst>
      <p:ext uri="{BB962C8B-B14F-4D97-AF65-F5344CB8AC3E}">
        <p14:creationId xmlns:p14="http://schemas.microsoft.com/office/powerpoint/2010/main" val="247930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100468"/>
            <a:ext cx="887622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首頁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lvl="0"/>
            <a:r>
              <a:rPr lang="zh-TW" altLang="en-US" dirty="0">
                <a:solidFill>
                  <a:schemeClr val="tx1"/>
                </a:solidFill>
              </a:rPr>
              <a:t>首頁預設會顯示角色分流</a:t>
            </a:r>
            <a:r>
              <a:rPr lang="zh-TW" altLang="en-US" dirty="0" smtClean="0">
                <a:solidFill>
                  <a:schemeClr val="tx1"/>
                </a:solidFill>
              </a:rPr>
              <a:t>畫面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lvl="0"/>
            <a:endParaRPr lang="en-US" altLang="zh-TW" dirty="0">
              <a:solidFill>
                <a:schemeClr val="tx1"/>
              </a:solidFill>
            </a:endParaRPr>
          </a:p>
          <a:p>
            <a:pPr lvl="0"/>
            <a:endParaRPr lang="en-US" altLang="zh-TW" dirty="0" smtClean="0">
              <a:solidFill>
                <a:schemeClr val="tx1"/>
              </a:solidFill>
            </a:endParaRPr>
          </a:p>
          <a:p>
            <a:pPr lvl="0"/>
            <a:endParaRPr lang="en-US" altLang="zh-TW" dirty="0">
              <a:solidFill>
                <a:schemeClr val="tx1"/>
              </a:solidFill>
            </a:endParaRPr>
          </a:p>
          <a:p>
            <a:pPr lvl="0"/>
            <a:endParaRPr lang="en-US" altLang="zh-TW" dirty="0" smtClean="0">
              <a:solidFill>
                <a:schemeClr val="tx1"/>
              </a:solidFill>
            </a:endParaRPr>
          </a:p>
          <a:p>
            <a:pPr lvl="0"/>
            <a:r>
              <a:rPr lang="zh-TW" altLang="en-US" dirty="0">
                <a:solidFill>
                  <a:schemeClr val="tx1"/>
                </a:solidFill>
              </a:rPr>
              <a:t>點擊</a:t>
            </a:r>
            <a:r>
              <a:rPr lang="zh-TW" altLang="en-US" dirty="0" smtClean="0">
                <a:solidFill>
                  <a:schemeClr val="tx1"/>
                </a:solidFill>
              </a:rPr>
              <a:t>角色後進入登入</a:t>
            </a:r>
            <a:r>
              <a:rPr lang="en-US" altLang="zh-TW" dirty="0" smtClean="0">
                <a:solidFill>
                  <a:schemeClr val="tx1"/>
                </a:solidFill>
              </a:rPr>
              <a:t>/</a:t>
            </a:r>
            <a:r>
              <a:rPr lang="zh-TW" altLang="en-US" dirty="0" smtClean="0">
                <a:solidFill>
                  <a:schemeClr val="tx1"/>
                </a:solidFill>
              </a:rPr>
              <a:t>註冊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114300" lvl="0" indent="0"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      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選擇</a:t>
            </a:r>
            <a:r>
              <a:rPr lang="zh-TW" altLang="en-US" dirty="0" smtClean="0">
                <a:solidFill>
                  <a:schemeClr val="tx1"/>
                </a:solidFill>
              </a:rPr>
              <a:t>管理員則只有登入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480" y="386818"/>
            <a:ext cx="2853175" cy="20850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09" y="2723324"/>
            <a:ext cx="2506638" cy="22462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64" y="2723323"/>
            <a:ext cx="2621953" cy="22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662874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註冊系統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80787" cy="34164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輸入</a:t>
            </a:r>
            <a:r>
              <a:rPr lang="zh-TW" altLang="en-US" dirty="0" smtClean="0">
                <a:solidFill>
                  <a:schemeClr val="tx1"/>
                </a:solidFill>
              </a:rPr>
              <a:t>電子郵件後按下</a:t>
            </a:r>
            <a:r>
              <a:rPr lang="en-US" altLang="zh-TW" dirty="0" smtClean="0">
                <a:solidFill>
                  <a:schemeClr val="tx1"/>
                </a:solidFill>
              </a:rPr>
              <a:t>[</a:t>
            </a:r>
            <a:r>
              <a:rPr lang="zh-TW" altLang="en-US" dirty="0" smtClean="0">
                <a:solidFill>
                  <a:schemeClr val="tx1"/>
                </a:solidFill>
              </a:rPr>
              <a:t>獲取驗證碼</a:t>
            </a:r>
            <a:r>
              <a:rPr lang="en-US" altLang="zh-TW" dirty="0" smtClean="0">
                <a:solidFill>
                  <a:schemeClr val="tx1"/>
                </a:solidFill>
              </a:rPr>
              <a:t>]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驗證碼會傳送到郵箱裡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     (</a:t>
            </a:r>
            <a:r>
              <a:rPr lang="zh-TW" altLang="en-US" dirty="0" smtClean="0">
                <a:solidFill>
                  <a:schemeClr val="tx1"/>
                </a:solidFill>
              </a:rPr>
              <a:t>後端</a:t>
            </a:r>
            <a:r>
              <a:rPr lang="en-US" altLang="zh-TW" dirty="0" smtClean="0">
                <a:solidFill>
                  <a:schemeClr val="tx1"/>
                </a:solidFill>
              </a:rPr>
              <a:t>Console</a:t>
            </a:r>
            <a:r>
              <a:rPr lang="zh-TW" altLang="en-US" dirty="0" smtClean="0">
                <a:solidFill>
                  <a:schemeClr val="tx1"/>
                </a:solidFill>
              </a:rPr>
              <a:t>也能看到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2" y="2397549"/>
            <a:ext cx="3074504" cy="1671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227" y="1240577"/>
            <a:ext cx="2353057" cy="377839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780671" y="502795"/>
            <a:ext cx="2954655" cy="94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zh-TW" altLang="en-US" sz="1800" dirty="0">
                <a:solidFill>
                  <a:schemeClr val="tx1"/>
                </a:solidFill>
              </a:rPr>
              <a:t>輸入驗證碼跟基本資料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Arial"/>
              <a:buChar char="●"/>
            </a:pPr>
            <a:r>
              <a:rPr lang="zh-TW" altLang="en-US" sz="1800" dirty="0">
                <a:solidFill>
                  <a:schemeClr val="tx1"/>
                </a:solidFill>
              </a:rPr>
              <a:t>註冊完成後會跳回首頁</a:t>
            </a:r>
            <a:endParaRPr lang="en-US" altLang="zh-TW" sz="1800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8109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796" y="54086"/>
            <a:ext cx="1503848" cy="5727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/>
              <a:t>重設密碼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602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81558"/>
            <a:ext cx="17357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登入系統</a:t>
            </a:r>
            <a:endParaRPr b="1"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首頁預設會顯示</a:t>
            </a:r>
            <a:r>
              <a:rPr lang="zh-TW" altLang="en-US" dirty="0" smtClean="0">
                <a:solidFill>
                  <a:schemeClr val="tx1"/>
                </a:solidFill>
              </a:rPr>
              <a:t>角色分流</a:t>
            </a:r>
            <a:r>
              <a:rPr lang="en" dirty="0" smtClean="0">
                <a:solidFill>
                  <a:schemeClr val="tx1"/>
                </a:solidFill>
              </a:rPr>
              <a:t>畫面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輸入您的帳號密碼，例如：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</a:rPr>
              <a:t>帳號</a:t>
            </a:r>
            <a:r>
              <a:rPr lang="en" dirty="0" smtClean="0">
                <a:solidFill>
                  <a:schemeClr val="tx1"/>
                </a:solidFill>
              </a:rPr>
              <a:t>：</a:t>
            </a:r>
            <a:r>
              <a:rPr lang="en-US" dirty="0" smtClean="0">
                <a:solidFill>
                  <a:schemeClr val="tx1"/>
                </a:solidFill>
              </a:rPr>
              <a:t>b1@gmail.com</a:t>
            </a:r>
            <a:endParaRPr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tx1"/>
                </a:solidFill>
              </a:rPr>
              <a:t>密碼：</a:t>
            </a:r>
            <a:r>
              <a:rPr lang="en-US" dirty="0" smtClean="0">
                <a:solidFill>
                  <a:schemeClr val="tx1"/>
                </a:solidFill>
              </a:rPr>
              <a:t>a1234567</a:t>
            </a:r>
            <a:endParaRPr dirty="0" smtClean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按下</a:t>
            </a:r>
            <a:r>
              <a:rPr lang="en" dirty="0">
                <a:solidFill>
                  <a:schemeClr val="tx1"/>
                </a:solidFill>
              </a:rPr>
              <a:t>「登入」</a:t>
            </a:r>
            <a:r>
              <a:rPr lang="en" dirty="0" smtClean="0">
                <a:solidFill>
                  <a:schemeClr val="tx1"/>
                </a:solidFill>
              </a:rPr>
              <a:t>按鈕後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677" y="445025"/>
            <a:ext cx="2849217" cy="208453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948608"/>
            <a:ext cx="2465318" cy="21184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2803</Words>
  <Application>Microsoft Office PowerPoint</Application>
  <PresentationFormat>如螢幕大小 (16:9)</PresentationFormat>
  <Paragraphs>478</Paragraphs>
  <Slides>54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1" baseType="lpstr">
      <vt:lpstr>微軟正黑體</vt:lpstr>
      <vt:lpstr>新細明體</vt:lpstr>
      <vt:lpstr>標楷體</vt:lpstr>
      <vt:lpstr>Arial</vt:lpstr>
      <vt:lpstr>Courier New</vt:lpstr>
      <vt:lpstr>Wingdings</vt:lpstr>
      <vt:lpstr>Simple Light</vt:lpstr>
      <vt:lpstr>專案名稱: 全端電商平台</vt:lpstr>
      <vt:lpstr>大綱</vt:lpstr>
      <vt:lpstr>專案介紹</vt:lpstr>
      <vt:lpstr>使用案例（Use Case）</vt:lpstr>
      <vt:lpstr>系統功能說明</vt:lpstr>
      <vt:lpstr>首頁</vt:lpstr>
      <vt:lpstr>註冊系統</vt:lpstr>
      <vt:lpstr>重設密碼</vt:lpstr>
      <vt:lpstr>登入系統</vt:lpstr>
      <vt:lpstr>瀏覽產品 - 商城首頁</vt:lpstr>
      <vt:lpstr>管理購物車</vt:lpstr>
      <vt:lpstr>送出訂單</vt:lpstr>
      <vt:lpstr>查詢歷史訂單</vt:lpstr>
      <vt:lpstr>資料庫模型圖</vt:lpstr>
      <vt:lpstr>資料庫模型圖說明 - 使用者 &amp; 認證 (User &amp; Auth) </vt:lpstr>
      <vt:lpstr>商品 &amp; 分類 (Product &amp; Catalog)</vt:lpstr>
      <vt:lpstr>購物車 &amp; 訂單 (Cart &amp; Order) </vt:lpstr>
      <vt:lpstr>金流 &amp; 帳戶 (Wallet &amp; Finance)</vt:lpstr>
      <vt:lpstr>前端程式</vt:lpstr>
      <vt:lpstr>API 呼叫流程整理</vt:lpstr>
      <vt:lpstr>前端畫面區塊程式</vt:lpstr>
      <vt:lpstr>登入功能</vt:lpstr>
      <vt:lpstr>顯示商品</vt:lpstr>
      <vt:lpstr>加入購物車</vt:lpstr>
      <vt:lpstr>購物車更新</vt:lpstr>
      <vt:lpstr>handleCheckout（）提交訂單功能</vt:lpstr>
      <vt:lpstr>renderCart 顯示訂單清單</vt:lpstr>
      <vt:lpstr>fetchOrderDetails(orderId) - 顯示特定訂單詳細資料</vt:lpstr>
      <vt:lpstr>後端架構概述</vt:lpstr>
      <vt:lpstr>JWT 驗證與帳號 - JwtUtil </vt:lpstr>
      <vt:lpstr>AuthController 功能簡介</vt:lpstr>
      <vt:lpstr>登入驗證API - AuthController</vt:lpstr>
      <vt:lpstr>Product 實體類別</vt:lpstr>
      <vt:lpstr>ProductController</vt:lpstr>
      <vt:lpstr>Order 實體類別</vt:lpstr>
      <vt:lpstr>OrderController功能簡介</vt:lpstr>
      <vt:lpstr>OrderController功能簡介</vt:lpstr>
      <vt:lpstr>ADMIN後台管理– 功能總覽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專案名稱: 全端電商平台</dc:title>
  <cp:lastModifiedBy>student</cp:lastModifiedBy>
  <cp:revision>22</cp:revision>
  <dcterms:modified xsi:type="dcterms:W3CDTF">2025-11-26T08:28:58Z</dcterms:modified>
</cp:coreProperties>
</file>